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 id="2147483684" r:id="rId2"/>
    <p:sldMasterId id="2147483696" r:id="rId3"/>
    <p:sldMasterId id="2147483720" r:id="rId4"/>
  </p:sldMasterIdLst>
  <p:sldIdLst>
    <p:sldId id="256" r:id="rId5"/>
    <p:sldId id="257" r:id="rId6"/>
    <p:sldId id="258" r:id="rId7"/>
    <p:sldId id="259" r:id="rId8"/>
    <p:sldId id="260" r:id="rId9"/>
    <p:sldId id="261"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2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3" d="100"/>
          <a:sy n="63" d="100"/>
        </p:scale>
        <p:origin x="-150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A8FBA90-E276-4C07-9283-76BC9D1CD4C1}" type="datetimeFigureOut">
              <a:rPr lang="ar-IQ" smtClean="0"/>
              <a:t>15/04/1441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F4B416F-1885-43E9-8F5F-0B8B15650904}" type="slidenum">
              <a:rPr lang="ar-IQ" smtClean="0"/>
              <a:t>‹#›</a:t>
            </a:fld>
            <a:endParaRPr lang="ar-IQ"/>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8FBA90-E276-4C07-9283-76BC9D1CD4C1}" type="datetimeFigureOut">
              <a:rPr lang="ar-IQ" smtClean="0"/>
              <a:t>15/04/1441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F4B416F-1885-43E9-8F5F-0B8B15650904}"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A8FBA90-E276-4C07-9283-76BC9D1CD4C1}" type="datetimeFigureOut">
              <a:rPr lang="ar-IQ" smtClean="0"/>
              <a:t>15/04/1441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F4B416F-1885-43E9-8F5F-0B8B15650904}"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A8FBA90-E276-4C07-9283-76BC9D1CD4C1}" type="datetimeFigureOut">
              <a:rPr lang="ar-IQ" smtClean="0"/>
              <a:t>15/04/1441</a:t>
            </a:fld>
            <a:endParaRPr lang="ar-IQ"/>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1F4B416F-1885-43E9-8F5F-0B8B15650904}" type="slidenum">
              <a:rPr lang="ar-IQ" smtClean="0"/>
              <a:t>‹#›</a:t>
            </a:fld>
            <a:endParaRPr lang="ar-IQ"/>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A8FBA90-E276-4C07-9283-76BC9D1CD4C1}" type="datetimeFigureOut">
              <a:rPr lang="ar-IQ" smtClean="0"/>
              <a:t>15/04/1441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F4B416F-1885-43E9-8F5F-0B8B15650904}" type="slidenum">
              <a:rPr lang="ar-IQ" smtClean="0"/>
              <a:t>‹#›</a:t>
            </a:fld>
            <a:endParaRPr lang="ar-IQ"/>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8FBA90-E276-4C07-9283-76BC9D1CD4C1}" type="datetimeFigureOut">
              <a:rPr lang="ar-IQ" smtClean="0"/>
              <a:t>15/04/1441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F4B416F-1885-43E9-8F5F-0B8B15650904}" type="slidenum">
              <a:rPr lang="ar-IQ" smtClean="0"/>
              <a:t>‹#›</a:t>
            </a:fld>
            <a:endParaRPr lang="ar-IQ"/>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A8FBA90-E276-4C07-9283-76BC9D1CD4C1}" type="datetimeFigureOut">
              <a:rPr lang="ar-IQ" smtClean="0"/>
              <a:t>15/04/1441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F4B416F-1885-43E9-8F5F-0B8B15650904}" type="slidenum">
              <a:rPr lang="ar-IQ" smtClean="0"/>
              <a:t>‹#›</a:t>
            </a:fld>
            <a:endParaRPr lang="ar-IQ"/>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A8FBA90-E276-4C07-9283-76BC9D1CD4C1}" type="datetimeFigureOut">
              <a:rPr lang="ar-IQ" smtClean="0"/>
              <a:t>15/04/1441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F4B416F-1885-43E9-8F5F-0B8B15650904}" type="slidenum">
              <a:rPr lang="ar-IQ" smtClean="0"/>
              <a:t>‹#›</a:t>
            </a:fld>
            <a:endParaRPr lang="ar-IQ"/>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8FBA90-E276-4C07-9283-76BC9D1CD4C1}" type="datetimeFigureOut">
              <a:rPr lang="ar-IQ" smtClean="0"/>
              <a:t>15/04/1441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F4B416F-1885-43E9-8F5F-0B8B15650904}" type="slidenum">
              <a:rPr lang="ar-IQ" smtClean="0"/>
              <a:t>‹#›</a:t>
            </a:fld>
            <a:endParaRPr lang="ar-IQ"/>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8FBA90-E276-4C07-9283-76BC9D1CD4C1}" type="datetimeFigureOut">
              <a:rPr lang="ar-IQ" smtClean="0"/>
              <a:t>15/04/1441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F4B416F-1885-43E9-8F5F-0B8B15650904}" type="slidenum">
              <a:rPr lang="ar-IQ" smtClean="0"/>
              <a:t>‹#›</a:t>
            </a:fld>
            <a:endParaRPr lang="ar-IQ"/>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A8FBA90-E276-4C07-9283-76BC9D1CD4C1}" type="datetimeFigureOut">
              <a:rPr lang="ar-IQ" smtClean="0"/>
              <a:t>15/04/1441</a:t>
            </a:fld>
            <a:endParaRPr lang="ar-IQ"/>
          </a:p>
        </p:txBody>
      </p:sp>
      <p:sp>
        <p:nvSpPr>
          <p:cNvPr id="7" name="Slide Number Placeholder 6"/>
          <p:cNvSpPr>
            <a:spLocks noGrp="1"/>
          </p:cNvSpPr>
          <p:nvPr>
            <p:ph type="sldNum" sz="quarter" idx="12"/>
          </p:nvPr>
        </p:nvSpPr>
        <p:spPr/>
        <p:txBody>
          <a:bodyPr/>
          <a:lstStyle/>
          <a:p>
            <a:fld id="{1F4B416F-1885-43E9-8F5F-0B8B15650904}" type="slidenum">
              <a:rPr lang="ar-IQ" smtClean="0"/>
              <a:t>‹#›</a:t>
            </a:fld>
            <a:endParaRPr lang="ar-IQ"/>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A8FBA90-E276-4C07-9283-76BC9D1CD4C1}" type="datetimeFigureOut">
              <a:rPr lang="ar-IQ" smtClean="0"/>
              <a:t>15/04/1441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F4B416F-1885-43E9-8F5F-0B8B15650904}" type="slidenum">
              <a:rPr lang="ar-IQ" smtClean="0"/>
              <a:t>‹#›</a:t>
            </a:fld>
            <a:endParaRPr lang="ar-IQ"/>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8FBA90-E276-4C07-9283-76BC9D1CD4C1}" type="datetimeFigureOut">
              <a:rPr lang="ar-IQ" smtClean="0"/>
              <a:t>15/04/1441</a:t>
            </a:fld>
            <a:endParaRPr lang="ar-IQ"/>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7" name="Slide Number Placeholder 6"/>
          <p:cNvSpPr>
            <a:spLocks noGrp="1"/>
          </p:cNvSpPr>
          <p:nvPr>
            <p:ph type="sldNum" sz="quarter" idx="12"/>
          </p:nvPr>
        </p:nvSpPr>
        <p:spPr/>
        <p:txBody>
          <a:bodyPr/>
          <a:lstStyle/>
          <a:p>
            <a:fld id="{1F4B416F-1885-43E9-8F5F-0B8B15650904}" type="slidenum">
              <a:rPr lang="ar-IQ" smtClean="0"/>
              <a:t>‹#›</a:t>
            </a:fld>
            <a:endParaRPr lang="ar-IQ"/>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8FBA90-E276-4C07-9283-76BC9D1CD4C1}" type="datetimeFigureOut">
              <a:rPr lang="ar-IQ" smtClean="0"/>
              <a:t>15/04/1441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F4B416F-1885-43E9-8F5F-0B8B15650904}" type="slidenum">
              <a:rPr lang="ar-IQ" smtClean="0"/>
              <a:t>‹#›</a:t>
            </a:fld>
            <a:endParaRPr lang="ar-IQ"/>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8FBA90-E276-4C07-9283-76BC9D1CD4C1}" type="datetimeFigureOut">
              <a:rPr lang="ar-IQ" smtClean="0"/>
              <a:t>15/04/1441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F4B416F-1885-43E9-8F5F-0B8B15650904}" type="slidenum">
              <a:rPr lang="ar-IQ" smtClean="0"/>
              <a:t>‹#›</a:t>
            </a:fld>
            <a:endParaRPr lang="ar-IQ"/>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A8FBA90-E276-4C07-9283-76BC9D1CD4C1}" type="datetimeFigureOut">
              <a:rPr lang="ar-IQ" smtClean="0"/>
              <a:t>15/04/1441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F4B416F-1885-43E9-8F5F-0B8B15650904}" type="slidenum">
              <a:rPr lang="ar-IQ" smtClean="0"/>
              <a:t>‹#›</a:t>
            </a:fld>
            <a:endParaRPr lang="ar-IQ"/>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A8FBA90-E276-4C07-9283-76BC9D1CD4C1}" type="datetimeFigureOut">
              <a:rPr lang="ar-IQ" smtClean="0"/>
              <a:t>15/04/1441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F4B416F-1885-43E9-8F5F-0B8B15650904}" type="slidenum">
              <a:rPr lang="ar-IQ" smtClean="0"/>
              <a:t>‹#›</a:t>
            </a:fld>
            <a:endParaRPr lang="ar-IQ"/>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0A8FBA90-E276-4C07-9283-76BC9D1CD4C1}" type="datetimeFigureOut">
              <a:rPr lang="ar-IQ" smtClean="0"/>
              <a:t>15/04/1441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F4B416F-1885-43E9-8F5F-0B8B15650904}" type="slidenum">
              <a:rPr lang="ar-IQ" smtClean="0"/>
              <a:t>‹#›</a:t>
            </a:fld>
            <a:endParaRPr lang="ar-IQ"/>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A8FBA90-E276-4C07-9283-76BC9D1CD4C1}" type="datetimeFigureOut">
              <a:rPr lang="ar-IQ" smtClean="0"/>
              <a:t>15/04/1441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F4B416F-1885-43E9-8F5F-0B8B15650904}" type="slidenum">
              <a:rPr lang="ar-IQ" smtClean="0"/>
              <a:t>‹#›</a:t>
            </a:fld>
            <a:endParaRPr lang="ar-IQ"/>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A8FBA90-E276-4C07-9283-76BC9D1CD4C1}" type="datetimeFigureOut">
              <a:rPr lang="ar-IQ" smtClean="0"/>
              <a:t>15/04/1441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F4B416F-1885-43E9-8F5F-0B8B15650904}" type="slidenum">
              <a:rPr lang="ar-IQ" smtClean="0"/>
              <a:t>‹#›</a:t>
            </a:fld>
            <a:endParaRPr lang="ar-IQ"/>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8FBA90-E276-4C07-9283-76BC9D1CD4C1}" type="datetimeFigureOut">
              <a:rPr lang="ar-IQ" smtClean="0"/>
              <a:t>15/04/1441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F4B416F-1885-43E9-8F5F-0B8B15650904}" type="slidenum">
              <a:rPr lang="ar-IQ" smtClean="0"/>
              <a:t>‹#›</a:t>
            </a:fld>
            <a:endParaRPr lang="ar-IQ"/>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8FBA90-E276-4C07-9283-76BC9D1CD4C1}" type="datetimeFigureOut">
              <a:rPr lang="ar-IQ" smtClean="0"/>
              <a:t>15/04/1441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F4B416F-1885-43E9-8F5F-0B8B15650904}"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8FBA90-E276-4C07-9283-76BC9D1CD4C1}" type="datetimeFigureOut">
              <a:rPr lang="ar-IQ" smtClean="0"/>
              <a:t>15/04/1441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F4B416F-1885-43E9-8F5F-0B8B15650904}"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0A8FBA90-E276-4C07-9283-76BC9D1CD4C1}" type="datetimeFigureOut">
              <a:rPr lang="ar-IQ" smtClean="0"/>
              <a:t>15/04/1441</a:t>
            </a:fld>
            <a:endParaRPr lang="ar-IQ"/>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ar-IQ"/>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1F4B416F-1885-43E9-8F5F-0B8B15650904}" type="slidenum">
              <a:rPr lang="ar-IQ" smtClean="0"/>
              <a:t>‹#›</a:t>
            </a:fld>
            <a:endParaRPr lang="ar-IQ"/>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8FBA90-E276-4C07-9283-76BC9D1CD4C1}" type="datetimeFigureOut">
              <a:rPr lang="ar-IQ" smtClean="0"/>
              <a:t>15/04/1441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F4B416F-1885-43E9-8F5F-0B8B15650904}" type="slidenum">
              <a:rPr lang="ar-IQ" smtClean="0"/>
              <a:t>‹#›</a:t>
            </a:fld>
            <a:endParaRPr lang="ar-IQ"/>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8FBA90-E276-4C07-9283-76BC9D1CD4C1}" type="datetimeFigureOut">
              <a:rPr lang="ar-IQ" smtClean="0"/>
              <a:t>15/04/1441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F4B416F-1885-43E9-8F5F-0B8B15650904}" type="slidenum">
              <a:rPr lang="ar-IQ" smtClean="0"/>
              <a:t>‹#›</a:t>
            </a:fld>
            <a:endParaRPr lang="ar-IQ"/>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8FBA90-E276-4C07-9283-76BC9D1CD4C1}" type="datetimeFigureOut">
              <a:rPr lang="ar-IQ" smtClean="0"/>
              <a:t>15/04/1441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F4B416F-1885-43E9-8F5F-0B8B15650904}" type="slidenum">
              <a:rPr lang="ar-IQ" smtClean="0"/>
              <a:t>‹#›</a:t>
            </a:fld>
            <a:endParaRPr lang="ar-IQ"/>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A8FBA90-E276-4C07-9283-76BC9D1CD4C1}" type="datetimeFigureOut">
              <a:rPr lang="ar-IQ" smtClean="0"/>
              <a:t>15/04/1441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F4B416F-1885-43E9-8F5F-0B8B15650904}" type="slidenum">
              <a:rPr lang="ar-IQ" smtClean="0"/>
              <a:t>‹#›</a:t>
            </a:fld>
            <a:endParaRPr lang="ar-IQ"/>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8FBA90-E276-4C07-9283-76BC9D1CD4C1}" type="datetimeFigureOut">
              <a:rPr lang="ar-IQ" smtClean="0"/>
              <a:t>15/04/1441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F4B416F-1885-43E9-8F5F-0B8B15650904}" type="slidenum">
              <a:rPr lang="ar-IQ" smtClean="0"/>
              <a:t>‹#›</a:t>
            </a:fld>
            <a:endParaRPr lang="ar-IQ"/>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8FBA90-E276-4C07-9283-76BC9D1CD4C1}" type="datetimeFigureOut">
              <a:rPr lang="ar-IQ" smtClean="0"/>
              <a:t>15/04/1441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F4B416F-1885-43E9-8F5F-0B8B15650904}" type="slidenum">
              <a:rPr lang="ar-IQ" smtClean="0"/>
              <a:t>‹#›</a:t>
            </a:fld>
            <a:endParaRPr lang="ar-IQ"/>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8FBA90-E276-4C07-9283-76BC9D1CD4C1}" type="datetimeFigureOut">
              <a:rPr lang="ar-IQ" smtClean="0"/>
              <a:t>15/04/1441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F4B416F-1885-43E9-8F5F-0B8B15650904}" type="slidenum">
              <a:rPr lang="ar-IQ" smtClean="0"/>
              <a:t>‹#›</a:t>
            </a:fld>
            <a:endParaRPr lang="ar-IQ"/>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8FBA90-E276-4C07-9283-76BC9D1CD4C1}" type="datetimeFigureOut">
              <a:rPr lang="ar-IQ" smtClean="0"/>
              <a:t>15/04/1441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F4B416F-1885-43E9-8F5F-0B8B15650904}" type="slidenum">
              <a:rPr lang="ar-IQ" smtClean="0"/>
              <a:t>‹#›</a:t>
            </a:fld>
            <a:endParaRPr lang="ar-IQ"/>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A8FBA90-E276-4C07-9283-76BC9D1CD4C1}" type="datetimeFigureOut">
              <a:rPr lang="ar-IQ" smtClean="0"/>
              <a:t>15/04/1441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F4B416F-1885-43E9-8F5F-0B8B15650904}"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A8FBA90-E276-4C07-9283-76BC9D1CD4C1}" type="datetimeFigureOut">
              <a:rPr lang="ar-IQ" smtClean="0"/>
              <a:t>15/04/1441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F4B416F-1885-43E9-8F5F-0B8B15650904}" type="slidenum">
              <a:rPr lang="ar-IQ" smtClean="0"/>
              <a:t>‹#›</a:t>
            </a:fld>
            <a:endParaRPr lang="ar-IQ"/>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8FBA90-E276-4C07-9283-76BC9D1CD4C1}" type="datetimeFigureOut">
              <a:rPr lang="ar-IQ" smtClean="0"/>
              <a:t>15/04/1441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F4B416F-1885-43E9-8F5F-0B8B15650904}" type="slidenum">
              <a:rPr lang="ar-IQ" smtClean="0"/>
              <a:t>‹#›</a:t>
            </a:fld>
            <a:endParaRPr lang="ar-IQ"/>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8FBA90-E276-4C07-9283-76BC9D1CD4C1}" type="datetimeFigureOut">
              <a:rPr lang="ar-IQ" smtClean="0"/>
              <a:t>15/04/1441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F4B416F-1885-43E9-8F5F-0B8B15650904}" type="slidenum">
              <a:rPr lang="ar-IQ" smtClean="0"/>
              <a:t>‹#›</a:t>
            </a:fld>
            <a:endParaRPr lang="ar-IQ"/>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8FBA90-E276-4C07-9283-76BC9D1CD4C1}" type="datetimeFigureOut">
              <a:rPr lang="ar-IQ" smtClean="0"/>
              <a:t>15/04/1441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F4B416F-1885-43E9-8F5F-0B8B15650904}" type="slidenum">
              <a:rPr lang="ar-IQ" smtClean="0"/>
              <a:t>‹#›</a:t>
            </a:fld>
            <a:endParaRPr lang="ar-IQ"/>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8FBA90-E276-4C07-9283-76BC9D1CD4C1}" type="datetimeFigureOut">
              <a:rPr lang="ar-IQ" smtClean="0"/>
              <a:t>15/04/1441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F4B416F-1885-43E9-8F5F-0B8B15650904}" type="slidenum">
              <a:rPr lang="ar-IQ" smtClean="0"/>
              <a:t>‹#›</a:t>
            </a:fld>
            <a:endParaRPr lang="ar-IQ"/>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8FBA90-E276-4C07-9283-76BC9D1CD4C1}" type="datetimeFigureOut">
              <a:rPr lang="ar-IQ" smtClean="0"/>
              <a:t>15/04/1441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F4B416F-1885-43E9-8F5F-0B8B15650904}"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A8FBA90-E276-4C07-9283-76BC9D1CD4C1}" type="datetimeFigureOut">
              <a:rPr lang="ar-IQ" smtClean="0"/>
              <a:t>15/04/1441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F4B416F-1885-43E9-8F5F-0B8B15650904}" type="slidenum">
              <a:rPr lang="ar-IQ" smtClean="0"/>
              <a:t>‹#›</a:t>
            </a:fld>
            <a:endParaRPr lang="ar-IQ"/>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A8FBA90-E276-4C07-9283-76BC9D1CD4C1}" type="datetimeFigureOut">
              <a:rPr lang="ar-IQ" smtClean="0"/>
              <a:t>15/04/1441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F4B416F-1885-43E9-8F5F-0B8B15650904}"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8FBA90-E276-4C07-9283-76BC9D1CD4C1}" type="datetimeFigureOut">
              <a:rPr lang="ar-IQ" smtClean="0"/>
              <a:t>15/04/1441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F4B416F-1885-43E9-8F5F-0B8B15650904}"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8FBA90-E276-4C07-9283-76BC9D1CD4C1}" type="datetimeFigureOut">
              <a:rPr lang="ar-IQ" smtClean="0"/>
              <a:t>15/04/1441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F4B416F-1885-43E9-8F5F-0B8B15650904}"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8FBA90-E276-4C07-9283-76BC9D1CD4C1}" type="datetimeFigureOut">
              <a:rPr lang="ar-IQ" smtClean="0"/>
              <a:t>15/04/1441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F4B416F-1885-43E9-8F5F-0B8B15650904}" type="slidenum">
              <a:rPr lang="ar-IQ" smtClean="0"/>
              <a:t>‹#›</a:t>
            </a:fld>
            <a:endParaRPr lang="ar-IQ"/>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0A8FBA90-E276-4C07-9283-76BC9D1CD4C1}" type="datetimeFigureOut">
              <a:rPr lang="ar-IQ" smtClean="0"/>
              <a:t>15/04/1441</a:t>
            </a:fld>
            <a:endParaRPr lang="ar-IQ"/>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IQ"/>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1F4B416F-1885-43E9-8F5F-0B8B15650904}"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0A8FBA90-E276-4C07-9283-76BC9D1CD4C1}" type="datetimeFigureOut">
              <a:rPr lang="ar-IQ" smtClean="0"/>
              <a:t>15/04/1441</a:t>
            </a:fld>
            <a:endParaRPr lang="ar-IQ"/>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1F4B416F-1885-43E9-8F5F-0B8B15650904}"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0A8FBA90-E276-4C07-9283-76BC9D1CD4C1}" type="datetimeFigureOut">
              <a:rPr lang="ar-IQ" smtClean="0"/>
              <a:t>15/04/1441</a:t>
            </a:fld>
            <a:endParaRPr lang="ar-IQ"/>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ar-IQ"/>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1F4B416F-1885-43E9-8F5F-0B8B15650904}"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1"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r" defTabSz="914400" rtl="1"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0A8FBA90-E276-4C07-9283-76BC9D1CD4C1}" type="datetimeFigureOut">
              <a:rPr lang="ar-IQ" smtClean="0"/>
              <a:t>15/04/1441</a:t>
            </a:fld>
            <a:endParaRPr lang="ar-IQ"/>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ar-IQ"/>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1F4B416F-1885-43E9-8F5F-0B8B15650904}" type="slidenum">
              <a:rPr lang="ar-IQ" smtClean="0"/>
              <a:t>‹#›</a:t>
            </a:fld>
            <a:endParaRPr lang="ar-IQ"/>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r" defTabSz="914400" rtl="1"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r" defTabSz="914400" rtl="1"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r" defTabSz="914400" rtl="1"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700808"/>
            <a:ext cx="7175351" cy="1793167"/>
          </a:xfrm>
        </p:spPr>
        <p:txBody>
          <a:bodyPr/>
          <a:lstStyle/>
          <a:p>
            <a:pPr marL="182880" indent="0" algn="ctr">
              <a:buNone/>
            </a:pPr>
            <a:r>
              <a:rPr lang="ar-IQ" dirty="0" smtClean="0">
                <a:solidFill>
                  <a:schemeClr val="tx1"/>
                </a:solidFill>
                <a:cs typeface="PT Bold Heading" pitchFamily="2" charset="-78"/>
              </a:rPr>
              <a:t>مصائد </a:t>
            </a:r>
            <a:r>
              <a:rPr lang="ar-IQ" dirty="0" smtClean="0">
                <a:solidFill>
                  <a:schemeClr val="tx1"/>
                </a:solidFill>
                <a:cs typeface="PT Bold Heading" pitchFamily="2" charset="-78"/>
              </a:rPr>
              <a:t>سمكية -1</a:t>
            </a:r>
            <a:br>
              <a:rPr lang="ar-IQ" dirty="0" smtClean="0">
                <a:solidFill>
                  <a:schemeClr val="tx1"/>
                </a:solidFill>
                <a:cs typeface="PT Bold Heading" pitchFamily="2" charset="-78"/>
              </a:rPr>
            </a:br>
            <a:r>
              <a:rPr lang="ar-IQ" dirty="0" smtClean="0">
                <a:solidFill>
                  <a:schemeClr val="tx1"/>
                </a:solidFill>
                <a:cs typeface="PT Bold Heading" pitchFamily="2" charset="-78"/>
              </a:rPr>
              <a:t/>
            </a:r>
            <a:br>
              <a:rPr lang="ar-IQ" dirty="0" smtClean="0">
                <a:solidFill>
                  <a:schemeClr val="tx1"/>
                </a:solidFill>
                <a:cs typeface="PT Bold Heading" pitchFamily="2" charset="-78"/>
              </a:rPr>
            </a:br>
            <a:r>
              <a:rPr lang="ar-IQ" sz="4400" dirty="0" err="1" smtClean="0">
                <a:solidFill>
                  <a:srgbClr val="A20000"/>
                </a:solidFill>
                <a:cs typeface="PT Bold Heading" pitchFamily="2" charset="-78"/>
              </a:rPr>
              <a:t>أ.د</a:t>
            </a:r>
            <a:r>
              <a:rPr lang="ar-IQ" sz="4400" dirty="0" smtClean="0">
                <a:solidFill>
                  <a:srgbClr val="A20000"/>
                </a:solidFill>
                <a:cs typeface="PT Bold Heading" pitchFamily="2" charset="-78"/>
              </a:rPr>
              <a:t>. أمجد كاظم رسن</a:t>
            </a:r>
            <a:r>
              <a:rPr lang="ar-IQ" sz="4400" dirty="0" smtClean="0">
                <a:solidFill>
                  <a:schemeClr val="tx1"/>
                </a:solidFill>
                <a:cs typeface="PT Bold Heading" pitchFamily="2" charset="-78"/>
              </a:rPr>
              <a:t/>
            </a:r>
            <a:br>
              <a:rPr lang="ar-IQ" sz="4400" dirty="0" smtClean="0">
                <a:solidFill>
                  <a:schemeClr val="tx1"/>
                </a:solidFill>
                <a:cs typeface="PT Bold Heading" pitchFamily="2" charset="-78"/>
              </a:rPr>
            </a:br>
            <a:r>
              <a:rPr lang="ar-IQ" sz="4400" dirty="0" smtClean="0">
                <a:solidFill>
                  <a:schemeClr val="tx1"/>
                </a:solidFill>
                <a:cs typeface="PT Bold Heading" pitchFamily="2" charset="-78"/>
              </a:rPr>
              <a:t>كلية الزراعة – جامعة البصرة</a:t>
            </a:r>
            <a:endParaRPr lang="ar-IQ" sz="4400" dirty="0">
              <a:solidFill>
                <a:schemeClr val="tx1"/>
              </a:solidFill>
              <a:cs typeface="PT Bold Heading" pitchFamily="2" charset="-78"/>
            </a:endParaRPr>
          </a:p>
        </p:txBody>
      </p:sp>
    </p:spTree>
    <p:extLst>
      <p:ext uri="{BB962C8B-B14F-4D97-AF65-F5344CB8AC3E}">
        <p14:creationId xmlns:p14="http://schemas.microsoft.com/office/powerpoint/2010/main" val="42482194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548680"/>
            <a:ext cx="7024744" cy="792088"/>
          </a:xfrm>
        </p:spPr>
        <p:txBody>
          <a:bodyPr>
            <a:normAutofit/>
          </a:bodyPr>
          <a:lstStyle/>
          <a:p>
            <a:pPr algn="ctr"/>
            <a:r>
              <a:rPr lang="ar-IQ" b="1" dirty="0" smtClean="0">
                <a:solidFill>
                  <a:schemeClr val="tx1"/>
                </a:solidFill>
              </a:rPr>
              <a:t>المقدمــــــــــــــــة</a:t>
            </a:r>
            <a:endParaRPr lang="ar-IQ" b="1" dirty="0">
              <a:solidFill>
                <a:schemeClr val="tx1"/>
              </a:solidFill>
            </a:endParaRPr>
          </a:p>
        </p:txBody>
      </p:sp>
      <p:sp>
        <p:nvSpPr>
          <p:cNvPr id="3" name="Content Placeholder 2"/>
          <p:cNvSpPr>
            <a:spLocks noGrp="1"/>
          </p:cNvSpPr>
          <p:nvPr>
            <p:ph idx="1"/>
          </p:nvPr>
        </p:nvSpPr>
        <p:spPr>
          <a:xfrm>
            <a:off x="467544" y="1340768"/>
            <a:ext cx="8229600" cy="5328592"/>
          </a:xfrm>
        </p:spPr>
        <p:txBody>
          <a:bodyPr>
            <a:normAutofit/>
          </a:bodyPr>
          <a:lstStyle/>
          <a:p>
            <a:pPr marL="0" indent="0" algn="just">
              <a:buNone/>
            </a:pPr>
            <a:r>
              <a:rPr lang="ar-IQ" dirty="0" smtClean="0">
                <a:solidFill>
                  <a:schemeClr val="tx1"/>
                </a:solidFill>
              </a:rPr>
              <a:t>أغلب انواع وسائل الصيد المستخدمة حاليا كانت مستخدمة منذ فترة طويلة قبل ميلاد المسيح (ع). فالخيط كان مربوطا بسهم لاسترداد الأسماك. ثم اضيفت شوكة الى الرمح لتكوين اداة </a:t>
            </a:r>
            <a:r>
              <a:rPr lang="ar-IQ" dirty="0" err="1" smtClean="0">
                <a:solidFill>
                  <a:schemeClr val="tx1"/>
                </a:solidFill>
              </a:rPr>
              <a:t>الحربون</a:t>
            </a:r>
            <a:r>
              <a:rPr lang="ar-IQ" dirty="0" smtClean="0">
                <a:solidFill>
                  <a:schemeClr val="tx1"/>
                </a:solidFill>
              </a:rPr>
              <a:t> </a:t>
            </a:r>
            <a:r>
              <a:rPr lang="en-US" dirty="0" smtClean="0">
                <a:solidFill>
                  <a:schemeClr val="tx1"/>
                </a:solidFill>
              </a:rPr>
              <a:t>harpoon، </a:t>
            </a:r>
            <a:r>
              <a:rPr lang="ar-IQ" dirty="0" smtClean="0">
                <a:solidFill>
                  <a:schemeClr val="tx1"/>
                </a:solidFill>
              </a:rPr>
              <a:t>ثم صممت الخطاطيف او الشصوص </a:t>
            </a:r>
            <a:r>
              <a:rPr lang="en-US" dirty="0" smtClean="0">
                <a:solidFill>
                  <a:schemeClr val="tx1"/>
                </a:solidFill>
              </a:rPr>
              <a:t> hooks </a:t>
            </a:r>
            <a:r>
              <a:rPr lang="ar-IQ" dirty="0" smtClean="0">
                <a:solidFill>
                  <a:schemeClr val="tx1"/>
                </a:solidFill>
              </a:rPr>
              <a:t>اما من الخشب او المعدن او العظم. وصنعت الفخاخ </a:t>
            </a:r>
            <a:r>
              <a:rPr lang="en-US" dirty="0" smtClean="0">
                <a:solidFill>
                  <a:schemeClr val="tx1"/>
                </a:solidFill>
              </a:rPr>
              <a:t>pots </a:t>
            </a:r>
            <a:r>
              <a:rPr lang="ar-IQ" dirty="0" smtClean="0">
                <a:solidFill>
                  <a:schemeClr val="tx1"/>
                </a:solidFill>
              </a:rPr>
              <a:t>من الصخور او القصب المقطوعة. وصنعت الشباك </a:t>
            </a:r>
            <a:r>
              <a:rPr lang="en-US" dirty="0" smtClean="0">
                <a:solidFill>
                  <a:schemeClr val="tx1"/>
                </a:solidFill>
              </a:rPr>
              <a:t>nets </a:t>
            </a:r>
            <a:r>
              <a:rPr lang="ar-IQ" dirty="0" smtClean="0">
                <a:solidFill>
                  <a:schemeClr val="tx1"/>
                </a:solidFill>
              </a:rPr>
              <a:t> من الالياف واستخدمت لاقتحام الاسماك او الاحاطة بها او الايقاع بها بالشرك. وإن الكثير من الوسائل قد اظهرت تكيفا رائعا للمواد المتوفرة مع سلوك الاسماك المصيدة. وحتى طرق الاستزراع المائي </a:t>
            </a:r>
            <a:r>
              <a:rPr lang="en-US" dirty="0" smtClean="0">
                <a:solidFill>
                  <a:schemeClr val="tx1"/>
                </a:solidFill>
              </a:rPr>
              <a:t>Aquaculture </a:t>
            </a:r>
            <a:r>
              <a:rPr lang="ar-IQ" dirty="0" smtClean="0">
                <a:solidFill>
                  <a:schemeClr val="tx1"/>
                </a:solidFill>
              </a:rPr>
              <a:t>كانت قديمة. فالزراعة التي ابتدأت منذ (8- 10) الاف سنة مضت كانت تشتمل على بعض الاستزراع السمكي، عندما بدا المزارعون المالكون للأحواض بالاحتفاظ باسماك حية في تلك الاحواض. </a:t>
            </a:r>
            <a:endParaRPr lang="ar-IQ" dirty="0">
              <a:solidFill>
                <a:schemeClr val="tx1"/>
              </a:solidFill>
            </a:endParaRPr>
          </a:p>
        </p:txBody>
      </p:sp>
    </p:spTree>
    <p:extLst>
      <p:ext uri="{BB962C8B-B14F-4D97-AF65-F5344CB8AC3E}">
        <p14:creationId xmlns:p14="http://schemas.microsoft.com/office/powerpoint/2010/main" val="21794631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lstStyle/>
          <a:p>
            <a:pPr marL="0" indent="0" algn="just">
              <a:buNone/>
            </a:pPr>
            <a:r>
              <a:rPr lang="ar-IQ" sz="3600" dirty="0" smtClean="0"/>
              <a:t>وقد تعلموا كيفية نقل الاسماك والبيوض لغرض تجهيز الاحواض، وتعلموا ايضا كيف أن بالإمكان استخدام فضلات الحيوانات والنباتات في تسميد البركة. وقد كانت مزارع واحواض أسماك المياه العذبة شائعة في منطقة شرقي البحر الابيض المتوسط منذ عام (2000- 1000) ق.م. اما أحواض مياه الشروب فقد استخدمت من قبل الرومان الأقدمين في تربية المحارات.</a:t>
            </a:r>
          </a:p>
          <a:p>
            <a:endParaRPr lang="ar-IQ" dirty="0"/>
          </a:p>
        </p:txBody>
      </p:sp>
    </p:spTree>
    <p:extLst>
      <p:ext uri="{BB962C8B-B14F-4D97-AF65-F5344CB8AC3E}">
        <p14:creationId xmlns:p14="http://schemas.microsoft.com/office/powerpoint/2010/main" val="26996739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904656"/>
          </a:xfrm>
        </p:spPr>
        <p:txBody>
          <a:bodyPr>
            <a:normAutofit/>
          </a:bodyPr>
          <a:lstStyle/>
          <a:p>
            <a:pPr marL="0" indent="0" algn="just">
              <a:buNone/>
            </a:pPr>
            <a:r>
              <a:rPr lang="ar-IQ" sz="2800" dirty="0" smtClean="0">
                <a:solidFill>
                  <a:schemeClr val="tx1"/>
                </a:solidFill>
              </a:rPr>
              <a:t>     إن الممارسات القديمة في مجالي الصيد والاستزراع قد تواصلت مع بعض التغيير البسيط في اجزاء عديدة من العالم حتى الوقت الحاضر. فالقرى تتواجد على طول السواحل والممرات المائية في أسيا وافريقيا وامريكا والتي ما زال الصيادون فيها اما يجذفون زوارقهم او يدفعونها بالمرادي، وهم يستخدمون وسائل صيد مصنوعة من مواد محلية ويستهلكون الاسماك اما طرية او جافة.</a:t>
            </a:r>
          </a:p>
          <a:p>
            <a:pPr marL="0" indent="0" algn="just">
              <a:buNone/>
            </a:pPr>
            <a:r>
              <a:rPr lang="ar-IQ" sz="2800" dirty="0" smtClean="0"/>
              <a:t>       </a:t>
            </a:r>
            <a:r>
              <a:rPr lang="ar-IQ" sz="2800" dirty="0" smtClean="0">
                <a:solidFill>
                  <a:srgbClr val="002060"/>
                </a:solidFill>
              </a:rPr>
              <a:t>وقد كانت القرى تقام عند أقرب منطقة يمكن ان يصلها الزورق وبهذا فهي كانت مناطق نائية عادة ومعزولة عن بقية الناس وكان اغلب الصيادين أميين، وممارسات الصيد كانت جزءا من الممارسات التقليدية لحياة العائلة والقرية واستمرت بمقاومة قوية للتغيير . وكان معدل ما ينتجه الصياد الواحد في قرى كهذه طنا واحدا فقط او أقل من الأسماك سنويا</a:t>
            </a:r>
            <a:r>
              <a:rPr lang="ar-IQ" sz="2800" dirty="0" smtClean="0">
                <a:solidFill>
                  <a:schemeClr val="tx1"/>
                </a:solidFill>
              </a:rPr>
              <a:t>.</a:t>
            </a:r>
            <a:endParaRPr lang="ar-IQ" sz="2800" dirty="0">
              <a:solidFill>
                <a:schemeClr val="tx1"/>
              </a:solidFill>
            </a:endParaRPr>
          </a:p>
        </p:txBody>
      </p:sp>
    </p:spTree>
    <p:extLst>
      <p:ext uri="{BB962C8B-B14F-4D97-AF65-F5344CB8AC3E}">
        <p14:creationId xmlns:p14="http://schemas.microsoft.com/office/powerpoint/2010/main" val="26873592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pPr marL="0" indent="0" algn="just">
              <a:buNone/>
            </a:pPr>
            <a:r>
              <a:rPr lang="ar-IQ" sz="3200" dirty="0" smtClean="0">
                <a:solidFill>
                  <a:schemeClr val="tx1"/>
                </a:solidFill>
              </a:rPr>
              <a:t>بدأ تطور ممارسات الصيد الحديثة بتحسين مراكب الابحار والملاحة والخرائط. وقد مكنت مراكب الابحار الرجال من نقل شباك كبيرة والصيد في مناطق أبعد وكذلك جلب الصيد للبيت. </a:t>
            </a:r>
          </a:p>
          <a:p>
            <a:pPr marL="0" indent="0" algn="just">
              <a:buNone/>
            </a:pPr>
            <a:endParaRPr lang="ar-IQ" sz="3200" dirty="0">
              <a:solidFill>
                <a:schemeClr val="tx1"/>
              </a:solidFill>
            </a:endParaRPr>
          </a:p>
          <a:p>
            <a:pPr marL="0" indent="0" algn="just">
              <a:buNone/>
            </a:pPr>
            <a:r>
              <a:rPr lang="ar-IQ" sz="3200" dirty="0" smtClean="0">
                <a:solidFill>
                  <a:schemeClr val="tx1"/>
                </a:solidFill>
              </a:rPr>
              <a:t>اصبح بالإمكان الابحار الاف الكيلومترات لصيد الحيتان طلبا للدهن او صيد أسماك الكود </a:t>
            </a:r>
            <a:r>
              <a:rPr lang="en-US" sz="3200" dirty="0" smtClean="0">
                <a:solidFill>
                  <a:schemeClr val="tx1"/>
                </a:solidFill>
              </a:rPr>
              <a:t> cod </a:t>
            </a:r>
            <a:r>
              <a:rPr lang="ar-IQ" sz="3200" dirty="0" smtClean="0">
                <a:solidFill>
                  <a:schemeClr val="tx1"/>
                </a:solidFill>
              </a:rPr>
              <a:t>لتمليحها. كان تطور السفن الكبيرة بمثابة تحول ملحوظ من الممارسات البدائية لقرى الصيد</a:t>
            </a:r>
            <a:r>
              <a:rPr lang="ar-IQ" dirty="0" smtClean="0"/>
              <a:t>.</a:t>
            </a:r>
            <a:endParaRPr lang="ar-IQ" dirty="0"/>
          </a:p>
        </p:txBody>
      </p:sp>
    </p:spTree>
    <p:extLst>
      <p:ext uri="{BB962C8B-B14F-4D97-AF65-F5344CB8AC3E}">
        <p14:creationId xmlns:p14="http://schemas.microsoft.com/office/powerpoint/2010/main" val="38370681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t="-3832" b="-1"/>
          <a:stretch/>
        </p:blipFill>
        <p:spPr bwMode="auto">
          <a:xfrm>
            <a:off x="205024" y="764704"/>
            <a:ext cx="8687456" cy="5184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8649521"/>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_rels/theme4.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1_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4.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20446</TotalTime>
  <Words>369</Words>
  <Application>Microsoft Office PowerPoint</Application>
  <PresentationFormat>On-screen Show (4:3)</PresentationFormat>
  <Paragraphs>9</Paragraphs>
  <Slides>6</Slides>
  <Notes>0</Notes>
  <HiddenSlides>0</HiddenSlides>
  <MMClips>0</MMClips>
  <ScaleCrop>false</ScaleCrop>
  <HeadingPairs>
    <vt:vector size="4" baseType="variant">
      <vt:variant>
        <vt:lpstr>Theme</vt:lpstr>
      </vt:variant>
      <vt:variant>
        <vt:i4>4</vt:i4>
      </vt:variant>
      <vt:variant>
        <vt:lpstr>Slide Titles</vt:lpstr>
      </vt:variant>
      <vt:variant>
        <vt:i4>6</vt:i4>
      </vt:variant>
    </vt:vector>
  </HeadingPairs>
  <TitlesOfParts>
    <vt:vector size="10" baseType="lpstr">
      <vt:lpstr>Slipstream</vt:lpstr>
      <vt:lpstr>Austin</vt:lpstr>
      <vt:lpstr>1_Angles</vt:lpstr>
      <vt:lpstr>NewsPrint</vt:lpstr>
      <vt:lpstr>مصائد سمكية -1  أ.د. أمجد كاظم رسن كلية الزراعة – جامعة البصرة</vt:lpstr>
      <vt:lpstr>المقدمــــــــــــــــة</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Amjad</dc:creator>
  <cp:lastModifiedBy>Amjad</cp:lastModifiedBy>
  <cp:revision>14</cp:revision>
  <dcterms:created xsi:type="dcterms:W3CDTF">2013-11-12T05:28:25Z</dcterms:created>
  <dcterms:modified xsi:type="dcterms:W3CDTF">2019-12-12T05:53:20Z</dcterms:modified>
</cp:coreProperties>
</file>